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0" r:id="rId10"/>
    <p:sldId id="27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D3D"/>
    <a:srgbClr val="FFFFFF"/>
    <a:srgbClr val="04A983"/>
    <a:srgbClr val="9AFF29"/>
    <a:srgbClr val="2C8EBB"/>
    <a:srgbClr val="01AA83"/>
    <a:srgbClr val="099EE0"/>
    <a:srgbClr val="1F4D8E"/>
    <a:srgbClr val="27B595"/>
    <a:srgbClr val="1A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3850D-8493-4EB6-926D-7D88C89A8A35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C6CBD-7C23-4A22-86A6-815AEB9E9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18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7BEFE-7D37-7E7E-9B99-13225CB25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B967BA-11A1-B1E6-2927-846F27EEF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D178F-6BE8-0296-6D26-0C8FBEE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A04-6985-462B-9FF0-4F62E40850EE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8370D2-594C-D384-AD2F-52825C51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68A1F-E884-5B04-9AB7-F002E9DB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5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5258B-6357-BCD5-9D0F-4E3E1208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77C514-EA46-D8C4-A002-D8649E939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30E70F-1135-2683-5245-5E046816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5926-2497-49C5-BDB3-36B900F41ABD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2BF0D9-E335-6A75-DE00-B72265DF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0ED8F-0F9B-D483-76AA-7E952240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B5F975-BDF8-168F-58C5-D7AD779D6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25742F-8C80-C1B9-7159-00527E7ED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9E4B4-7D6C-3A27-08DC-A48E8DBE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8DD5-5B81-439A-9C68-DB638770999A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857BF-89F4-CD88-FE52-E497A587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4D9D2-6589-9CA0-0196-C3B7BBB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4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B43E7-1FDF-3DF1-8F26-CCCC6BA0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921784-9C41-EFA7-C233-F30F9573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2ABFB-587C-C9F4-0D8C-C5562705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ACB3-4825-4B5C-8E6F-2E4DD504BA5E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C328E-101D-63F5-983C-89AFAC16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028820-0C96-872A-FFA0-701AD1DB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47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08BBE-6073-1D94-8294-C46517CF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C7ED70-2A0F-E6CB-5695-486C64352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E186A-A805-708B-D316-FE03A665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151D-645F-441C-AFB6-F627CF4DBE84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CAA80-77E8-F8B0-3DF1-A5367EAD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0889EE-E398-804A-D0E4-25D95D48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6FB6B-0628-6DD1-651E-E5EC3F8C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2406F-CBA5-8F18-A569-6528E0360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9D259B-FAD6-F953-ED35-B62E542AB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9550A2-A69E-6EBC-0715-6E6ED201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1132-100F-45BE-BD09-98E4D13617ED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83DC24-458E-BAC1-4467-B881FACB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FD6D9E-E18E-8757-F6A6-32586C7A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3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18833-2A8E-DF09-A079-6E89160D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6B7499-E093-F973-DAF4-DE42841D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31AE8A-A0B9-7A9A-EAFD-842DF37EA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0AAFAE-FE1F-F583-F822-4BB224844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1A5377-3747-3339-993D-488414CF9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00EE01-4E73-B94C-0850-9D7997EA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D2A8-C314-421B-861C-82BDA02C6FD6}" type="datetime1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70444E-964F-C1BD-979E-94139FEA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534DD6-303D-4477-EDA0-512AFC36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9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021C5-C38C-9B36-9DCB-4D0F8C2F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E2E315-5352-DBE4-F58C-B60F5C1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8966-B856-4E2B-9117-BD23FBCB42B4}" type="datetime1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BE84-03A9-7536-453D-46646AE9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4EDE2D-71C9-591B-7915-8D1655CA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6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43F2AE-178C-08BF-F1A9-39E90226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A49B-9084-4028-9AB1-5E0B97140540}" type="datetime1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E7F2F3-71FC-6308-87F5-C7662A56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3E3567-821D-5823-C050-A733AF34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75AA5-3EF8-B6C6-DDD0-C5120BC0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3E64D-6429-3FAE-23B0-5162F7E0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428B9-306E-2371-7952-9E136468F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8F5992-24FC-ADEF-43A7-A4E946D3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1252-FBC5-45BF-AFE0-08C01B806532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F0FF9C-9789-B3D7-B781-0A0720B4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5F1FF2-FFFD-3091-0A8E-5D10B9F4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BEA5F-C025-4E01-F5BF-2C333507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97040B-760E-C2BF-51F7-F610B47CC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BE9A41-680B-D86E-5054-805FFC7B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AE8F0D-D990-919B-C1D8-5B6F8C1E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6EB8-DC36-4A52-8B63-D30EF745CF2D}" type="datetime1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0EDF33-4F60-0543-5687-1E72C094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087B53-8E5F-A97D-DE3F-99C9BCEC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E8F797-EAF7-679B-C7CC-A9E72B1E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DF46E7-CFF9-49D7-665B-3CC5505C4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AB342D-37DF-1609-A621-37D1DA0B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DD5D-4D37-498A-A988-4816784969AD}" type="datetime1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BAD87-F7EE-FFBB-AFC9-ECBA33FFB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E80E5-F3B5-B40F-EB5B-C3CB7D653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7DB3-E38F-45C6-AA40-9E0373F0F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9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hyperlink" Target="http://www.albatec.fr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mailto:albatec@albatec.fr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FB8FEF-4D3B-D680-198C-E1BA76ED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0932" y="1382757"/>
            <a:ext cx="6841067" cy="5317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E35FC7-96DD-F2B3-4A7F-2E3D70517E73}"/>
              </a:ext>
            </a:extLst>
          </p:cNvPr>
          <p:cNvSpPr/>
          <p:nvPr/>
        </p:nvSpPr>
        <p:spPr>
          <a:xfrm>
            <a:off x="2221970" y="1028481"/>
            <a:ext cx="922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E54D3D"/>
                </a:solidFill>
              </a:rPr>
              <a:t>Suivi budgétaire</a:t>
            </a:r>
            <a:r>
              <a:rPr lang="fr-FR" dirty="0">
                <a:solidFill>
                  <a:srgbClr val="E54D3D"/>
                </a:solidFill>
              </a:rPr>
              <a:t>, engagements des dépenses et gestion des opérations.</a:t>
            </a:r>
            <a:endParaRPr lang="fr-FR" sz="2800" b="1" dirty="0">
              <a:solidFill>
                <a:srgbClr val="E54D3D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F5E6A8-EA7B-00AE-4CB4-1E8A3D5B87DA}"/>
              </a:ext>
            </a:extLst>
          </p:cNvPr>
          <p:cNvSpPr txBox="1"/>
          <p:nvPr/>
        </p:nvSpPr>
        <p:spPr>
          <a:xfrm>
            <a:off x="2221970" y="289817"/>
            <a:ext cx="4331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i="0" u="none" strike="noStrike" baseline="0" dirty="0">
                <a:solidFill>
                  <a:srgbClr val="E54D3D"/>
                </a:solidFill>
                <a:latin typeface="Roboto-Bold"/>
              </a:rPr>
              <a:t>G-BUDGET</a:t>
            </a:r>
            <a:endParaRPr lang="fr-FR" sz="5400" dirty="0">
              <a:solidFill>
                <a:srgbClr val="E54D3D"/>
              </a:solidFill>
            </a:endParaRP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A47FDBE6-DFC2-285B-D9DA-C437D21D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E94FAD-426D-87B5-F79F-7AFAB64A3D5C}"/>
              </a:ext>
            </a:extLst>
          </p:cNvPr>
          <p:cNvSpPr/>
          <p:nvPr/>
        </p:nvSpPr>
        <p:spPr>
          <a:xfrm>
            <a:off x="731713" y="2629188"/>
            <a:ext cx="4424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Comment enregistrer vos charges à payer</a:t>
            </a:r>
            <a:endParaRPr lang="fr-F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9D1959-E2AC-D809-1539-82D56B889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" y="308459"/>
            <a:ext cx="1288652" cy="128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73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83C8C67-58FF-A940-CA72-7FB1CC03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97" y="2556371"/>
            <a:ext cx="4471203" cy="38787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CADB42-2C66-F9FE-5B83-326553F3510D}"/>
              </a:ext>
            </a:extLst>
          </p:cNvPr>
          <p:cNvSpPr/>
          <p:nvPr/>
        </p:nvSpPr>
        <p:spPr>
          <a:xfrm>
            <a:off x="-1" y="0"/>
            <a:ext cx="12192000" cy="1913641"/>
          </a:xfrm>
          <a:prstGeom prst="rect">
            <a:avLst/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8C22FB2E-4890-8191-4182-EC4BB30951F9}"/>
              </a:ext>
            </a:extLst>
          </p:cNvPr>
          <p:cNvSpPr/>
          <p:nvPr/>
        </p:nvSpPr>
        <p:spPr>
          <a:xfrm rot="5400000">
            <a:off x="-792480" y="817587"/>
            <a:ext cx="3781405" cy="2196446"/>
          </a:xfrm>
          <a:prstGeom prst="triangl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space réservé du numéro de diapositive 36">
            <a:extLst>
              <a:ext uri="{FF2B5EF4-FFF2-40B4-BE49-F238E27FC236}">
                <a16:creationId xmlns:a16="http://schemas.microsoft.com/office/drawing/2014/main" id="{058B0F8B-7A18-37D2-6841-0199C112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10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A8C21C-0E86-879A-6185-58DDA7D06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6" y="214017"/>
            <a:ext cx="3183118" cy="14201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85B7E4-9782-144D-BF42-9472DF48D999}"/>
              </a:ext>
            </a:extLst>
          </p:cNvPr>
          <p:cNvSpPr/>
          <p:nvPr/>
        </p:nvSpPr>
        <p:spPr>
          <a:xfrm>
            <a:off x="5545421" y="101266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Spécialiste des logiciels pour les services généraux &amp; logistiques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6F40D6D-1EEA-75C2-B80F-995329A0C9E2}"/>
              </a:ext>
            </a:extLst>
          </p:cNvPr>
          <p:cNvSpPr txBox="1"/>
          <p:nvPr/>
        </p:nvSpPr>
        <p:spPr>
          <a:xfrm>
            <a:off x="2196446" y="2158184"/>
            <a:ext cx="9167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Nous sommes également là pour vous accompagner en cas de besoin</a:t>
            </a:r>
            <a:endParaRPr lang="en-US" sz="2400" b="1" kern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10E335-B55D-7F2E-37B5-4C352B33F69F}"/>
              </a:ext>
            </a:extLst>
          </p:cNvPr>
          <p:cNvSpPr txBox="1"/>
          <p:nvPr/>
        </p:nvSpPr>
        <p:spPr>
          <a:xfrm>
            <a:off x="7361954" y="3226216"/>
            <a:ext cx="4167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Téléphone : 04 73 28 52 46</a:t>
            </a:r>
          </a:p>
          <a:p>
            <a:endParaRPr lang="fr-FR" dirty="0"/>
          </a:p>
          <a:p>
            <a:r>
              <a:rPr lang="fr-FR" dirty="0"/>
              <a:t>E-mail de contact : </a:t>
            </a:r>
            <a:r>
              <a:rPr lang="fr-FR" dirty="0">
                <a:hlinkClick r:id="rId4"/>
              </a:rPr>
              <a:t>albatec@albatec.fr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/>
              </a:rPr>
              <a:t>www.albatec.fr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52 avenue de Cournon</a:t>
            </a:r>
          </a:p>
          <a:p>
            <a:r>
              <a:rPr lang="fr-FR" dirty="0"/>
              <a:t>63170 AUBIÈRE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B9AC224-89DC-89E5-A75F-969B6EE1A7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98" y="4292908"/>
            <a:ext cx="870134" cy="87013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95F4D50-0BD3-4D83-6FA8-A2FE29111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86" y="3756943"/>
            <a:ext cx="428073" cy="41856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F1FF4DA-C2FA-616B-40AD-7F4B4CDE9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85" y="3213824"/>
            <a:ext cx="428073" cy="41856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3B83953-5BAA-63AE-5CCF-59558E83B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84" y="4324774"/>
            <a:ext cx="428073" cy="41856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D4CA73A-DA97-9A05-EF96-553DB9E8E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84" y="4844493"/>
            <a:ext cx="428073" cy="4185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BDE00A-CB3B-7B59-9E8C-A05D58C094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" y="1265067"/>
            <a:ext cx="1114494" cy="1114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6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3F8B9-7B8D-FBA3-F6A4-134CEF51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A7DD5DC4-2489-1B5D-88E3-2C819ABCD7A5}"/>
              </a:ext>
            </a:extLst>
          </p:cNvPr>
          <p:cNvSpPr/>
          <p:nvPr/>
        </p:nvSpPr>
        <p:spPr>
          <a:xfrm rot="18686494">
            <a:off x="5977926" y="3480338"/>
            <a:ext cx="286523" cy="1508391"/>
          </a:xfrm>
          <a:prstGeom prst="downArrow">
            <a:avLst/>
          </a:prstGeom>
          <a:noFill/>
          <a:ln>
            <a:solidFill>
              <a:srgbClr val="E54D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72925352-2B3E-8F0B-EDA4-03A217FC1B34}"/>
              </a:ext>
            </a:extLst>
          </p:cNvPr>
          <p:cNvSpPr/>
          <p:nvPr/>
        </p:nvSpPr>
        <p:spPr>
          <a:xfrm>
            <a:off x="4150068" y="4560700"/>
            <a:ext cx="286523" cy="286250"/>
          </a:xfrm>
          <a:prstGeom prst="downArrow">
            <a:avLst/>
          </a:prstGeom>
          <a:noFill/>
          <a:ln>
            <a:solidFill>
              <a:srgbClr val="E54D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2E412A-801B-00B2-B0D6-6AF21C39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90EF17-73DA-AF21-1C46-4850714828D2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Principe général des Charges à payer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A3FF04-8B16-7139-FA4D-6B9C8528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F42393-9D58-AFB7-32BC-BE9B5E4E8A1F}"/>
              </a:ext>
            </a:extLst>
          </p:cNvPr>
          <p:cNvSpPr txBox="1"/>
          <p:nvPr/>
        </p:nvSpPr>
        <p:spPr>
          <a:xfrm>
            <a:off x="545199" y="1195575"/>
            <a:ext cx="11040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procédure de report en Charges à Payer (CAP) fait partie des opérations de fin d’année nécessaires à la clôture du budget. Elle consiste à transférer sur l’exercice suivant les montants non réglés à la clôture de l’année, en les imputant sur les comptes dédiés aux Charges à Payer.</a:t>
            </a:r>
          </a:p>
        </p:txBody>
      </p:sp>
      <p:pic>
        <p:nvPicPr>
          <p:cNvPr id="9" name="Picture 8" descr="Facturer">
            <a:extLst>
              <a:ext uri="{FF2B5EF4-FFF2-40B4-BE49-F238E27FC236}">
                <a16:creationId xmlns:a16="http://schemas.microsoft.com/office/drawing/2014/main" id="{2F78C40C-1D8A-8500-0621-BFE095EE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8" y="2781312"/>
            <a:ext cx="709150" cy="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2E9089-3DB7-2742-CC58-1D358DDE0848}"/>
              </a:ext>
            </a:extLst>
          </p:cNvPr>
          <p:cNvSpPr txBox="1"/>
          <p:nvPr/>
        </p:nvSpPr>
        <p:spPr>
          <a:xfrm>
            <a:off x="1233815" y="2785077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Engagement  X</a:t>
            </a:r>
          </a:p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6064</a:t>
            </a:r>
          </a:p>
          <a:p>
            <a:r>
              <a:rPr lang="fr-FR" sz="1200" dirty="0"/>
              <a:t>Engager 100€</a:t>
            </a:r>
          </a:p>
          <a:p>
            <a:r>
              <a:rPr lang="fr-FR" sz="1200" dirty="0"/>
              <a:t>Payer 0€</a:t>
            </a:r>
          </a:p>
        </p:txBody>
      </p:sp>
      <p:pic>
        <p:nvPicPr>
          <p:cNvPr id="15" name="Picture 8" descr="Facturer">
            <a:extLst>
              <a:ext uri="{FF2B5EF4-FFF2-40B4-BE49-F238E27FC236}">
                <a16:creationId xmlns:a16="http://schemas.microsoft.com/office/drawing/2014/main" id="{D5B477E4-C339-EF08-FCCE-A80431A7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75" y="5057525"/>
            <a:ext cx="709150" cy="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7978F8A-644D-5A73-3F45-8FA8D5FBD6A3}"/>
              </a:ext>
            </a:extLst>
          </p:cNvPr>
          <p:cNvSpPr txBox="1"/>
          <p:nvPr/>
        </p:nvSpPr>
        <p:spPr>
          <a:xfrm>
            <a:off x="7400875" y="502403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Engagement  X</a:t>
            </a:r>
          </a:p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4801</a:t>
            </a:r>
          </a:p>
          <a:p>
            <a:r>
              <a:rPr lang="fr-FR" sz="1200" dirty="0"/>
              <a:t>Engager 100€</a:t>
            </a:r>
          </a:p>
          <a:p>
            <a:r>
              <a:rPr lang="fr-FR" sz="1200" dirty="0"/>
              <a:t>Payer 0€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38A1D49-F774-6C02-2130-DEE1CC9507C7}"/>
              </a:ext>
            </a:extLst>
          </p:cNvPr>
          <p:cNvSpPr txBox="1"/>
          <p:nvPr/>
        </p:nvSpPr>
        <p:spPr>
          <a:xfrm>
            <a:off x="3682121" y="2715745"/>
            <a:ext cx="2624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6064</a:t>
            </a:r>
          </a:p>
          <a:p>
            <a:r>
              <a:rPr lang="fr-FR" sz="1200" dirty="0"/>
              <a:t>Crédit initial 1000€</a:t>
            </a:r>
          </a:p>
          <a:p>
            <a:r>
              <a:rPr lang="fr-FR" sz="1200" dirty="0"/>
              <a:t>Somme engager 100€</a:t>
            </a:r>
          </a:p>
          <a:p>
            <a:r>
              <a:rPr lang="fr-FR" sz="1200" dirty="0"/>
              <a:t>Somme payées 900€</a:t>
            </a:r>
          </a:p>
          <a:p>
            <a:r>
              <a:rPr lang="fr-FR" sz="1200" dirty="0"/>
              <a:t>Dispo 0€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2503AD-03DD-43C7-B9C0-7193C2D2F4A1}"/>
              </a:ext>
            </a:extLst>
          </p:cNvPr>
          <p:cNvSpPr txBox="1"/>
          <p:nvPr/>
        </p:nvSpPr>
        <p:spPr>
          <a:xfrm>
            <a:off x="3682121" y="5057525"/>
            <a:ext cx="187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6064</a:t>
            </a:r>
          </a:p>
          <a:p>
            <a:r>
              <a:rPr lang="fr-FR" sz="1200" dirty="0"/>
              <a:t>Crédit initial 1000€</a:t>
            </a:r>
          </a:p>
          <a:p>
            <a:r>
              <a:rPr lang="fr-FR" sz="1200" dirty="0"/>
              <a:t>Somme engager 0€</a:t>
            </a:r>
          </a:p>
          <a:p>
            <a:r>
              <a:rPr lang="fr-FR" sz="1200" dirty="0"/>
              <a:t>Somme payées 1000€</a:t>
            </a:r>
          </a:p>
          <a:p>
            <a:r>
              <a:rPr lang="fr-FR" sz="1200" dirty="0"/>
              <a:t>Dispo 0€</a:t>
            </a:r>
          </a:p>
        </p:txBody>
      </p:sp>
      <p:pic>
        <p:nvPicPr>
          <p:cNvPr id="23" name="Picture 14" descr="Euro">
            <a:extLst>
              <a:ext uri="{FF2B5EF4-FFF2-40B4-BE49-F238E27FC236}">
                <a16:creationId xmlns:a16="http://schemas.microsoft.com/office/drawing/2014/main" id="{4C2AAC06-865F-0512-E28A-C1EB3F06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15" y="2823647"/>
            <a:ext cx="640482" cy="7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acturer">
            <a:extLst>
              <a:ext uri="{FF2B5EF4-FFF2-40B4-BE49-F238E27FC236}">
                <a16:creationId xmlns:a16="http://schemas.microsoft.com/office/drawing/2014/main" id="{E5AB7866-D19C-5293-3748-56F22758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6" y="5115751"/>
            <a:ext cx="709150" cy="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ED60E63-9E03-F0A2-C869-26712217BA32}"/>
              </a:ext>
            </a:extLst>
          </p:cNvPr>
          <p:cNvSpPr txBox="1"/>
          <p:nvPr/>
        </p:nvSpPr>
        <p:spPr>
          <a:xfrm>
            <a:off x="1291166" y="5115751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Engagement  X</a:t>
            </a:r>
          </a:p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6064</a:t>
            </a:r>
          </a:p>
          <a:p>
            <a:r>
              <a:rPr lang="fr-FR" sz="1200" dirty="0"/>
              <a:t>Engager 0€</a:t>
            </a:r>
          </a:p>
          <a:p>
            <a:r>
              <a:rPr lang="fr-FR" sz="1200" dirty="0"/>
              <a:t>Payer 100€</a:t>
            </a:r>
            <a:endParaRPr lang="fr-FR" sz="1400" dirty="0"/>
          </a:p>
        </p:txBody>
      </p:sp>
      <p:pic>
        <p:nvPicPr>
          <p:cNvPr id="27" name="Picture 14" descr="Euro">
            <a:extLst>
              <a:ext uri="{FF2B5EF4-FFF2-40B4-BE49-F238E27FC236}">
                <a16:creationId xmlns:a16="http://schemas.microsoft.com/office/drawing/2014/main" id="{48359C10-34B9-4AAC-268A-FBA01A47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15" y="5154794"/>
            <a:ext cx="640482" cy="7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2AD7E57-FC25-3807-D2EC-C0DDF9F50CA9}"/>
              </a:ext>
            </a:extLst>
          </p:cNvPr>
          <p:cNvSpPr txBox="1"/>
          <p:nvPr/>
        </p:nvSpPr>
        <p:spPr>
          <a:xfrm>
            <a:off x="9766950" y="4875961"/>
            <a:ext cx="187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Compte </a:t>
            </a:r>
            <a:r>
              <a:rPr lang="fr-FR" sz="1200" dirty="0">
                <a:solidFill>
                  <a:srgbClr val="E54D3D"/>
                </a:solidFill>
              </a:rPr>
              <a:t>4801</a:t>
            </a:r>
            <a:endParaRPr lang="fr-FR" sz="1200" dirty="0"/>
          </a:p>
          <a:p>
            <a:r>
              <a:rPr lang="fr-FR" sz="1200" dirty="0"/>
              <a:t>Crédit initial 100€</a:t>
            </a:r>
          </a:p>
          <a:p>
            <a:r>
              <a:rPr lang="fr-FR" sz="1200" dirty="0"/>
              <a:t>Somme engager 100€</a:t>
            </a:r>
          </a:p>
          <a:p>
            <a:r>
              <a:rPr lang="fr-FR" sz="1200" dirty="0"/>
              <a:t>Somme payées 0€</a:t>
            </a:r>
          </a:p>
          <a:p>
            <a:r>
              <a:rPr lang="fr-FR" sz="1200" dirty="0"/>
              <a:t>Dispo 100€</a:t>
            </a:r>
          </a:p>
        </p:txBody>
      </p:sp>
      <p:pic>
        <p:nvPicPr>
          <p:cNvPr id="29" name="Picture 14" descr="Euro">
            <a:extLst>
              <a:ext uri="{FF2B5EF4-FFF2-40B4-BE49-F238E27FC236}">
                <a16:creationId xmlns:a16="http://schemas.microsoft.com/office/drawing/2014/main" id="{CB9885ED-57F8-28A1-21B7-E21DB51A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2" y="5025879"/>
            <a:ext cx="640482" cy="7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4" name="Groupe 3083">
            <a:extLst>
              <a:ext uri="{FF2B5EF4-FFF2-40B4-BE49-F238E27FC236}">
                <a16:creationId xmlns:a16="http://schemas.microsoft.com/office/drawing/2014/main" id="{20F48204-2BFF-6A63-605D-E4F29032C720}"/>
              </a:ext>
            </a:extLst>
          </p:cNvPr>
          <p:cNvGrpSpPr/>
          <p:nvPr/>
        </p:nvGrpSpPr>
        <p:grpSpPr>
          <a:xfrm>
            <a:off x="551251" y="3842744"/>
            <a:ext cx="5017998" cy="531200"/>
            <a:chOff x="551251" y="3842744"/>
            <a:chExt cx="5017998" cy="531200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68D41C0-8280-637D-2892-3BD8096BD5B5}"/>
                </a:ext>
              </a:extLst>
            </p:cNvPr>
            <p:cNvSpPr txBox="1"/>
            <p:nvPr/>
          </p:nvSpPr>
          <p:spPr>
            <a:xfrm>
              <a:off x="551251" y="3842744"/>
              <a:ext cx="48843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E54D3D"/>
                  </a:solidFill>
                </a:rPr>
                <a:t>Modification de l’engagement pour créer les lignes correspondant au changement d’exercice et de compte. </a:t>
              </a:r>
            </a:p>
          </p:txBody>
        </p:sp>
        <p:sp>
          <p:nvSpPr>
            <p:cNvPr id="40" name="Organigramme : Alternative 39">
              <a:extLst>
                <a:ext uri="{FF2B5EF4-FFF2-40B4-BE49-F238E27FC236}">
                  <a16:creationId xmlns:a16="http://schemas.microsoft.com/office/drawing/2014/main" id="{F7E094D8-922E-CE54-092B-E1F45DF936A7}"/>
                </a:ext>
              </a:extLst>
            </p:cNvPr>
            <p:cNvSpPr/>
            <p:nvPr/>
          </p:nvSpPr>
          <p:spPr>
            <a:xfrm>
              <a:off x="739608" y="3858789"/>
              <a:ext cx="4829641" cy="515155"/>
            </a:xfrm>
            <a:prstGeom prst="flowChartAlternateProcess">
              <a:avLst/>
            </a:prstGeom>
            <a:noFill/>
            <a:ln>
              <a:solidFill>
                <a:srgbClr val="E54D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4F6FCC98-2C67-0E4D-D35A-C942E9EFE149}"/>
              </a:ext>
            </a:extLst>
          </p:cNvPr>
          <p:cNvSpPr/>
          <p:nvPr/>
        </p:nvSpPr>
        <p:spPr>
          <a:xfrm>
            <a:off x="6356047" y="2180944"/>
            <a:ext cx="5299368" cy="4294264"/>
          </a:xfrm>
          <a:prstGeom prst="flowChartAlternateProcess">
            <a:avLst/>
          </a:prstGeom>
          <a:noFill/>
          <a:ln>
            <a:solidFill>
              <a:srgbClr val="E54D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260DE848-ECAB-96B5-1A35-9A0B0DCD6FFD}"/>
              </a:ext>
            </a:extLst>
          </p:cNvPr>
          <p:cNvSpPr/>
          <p:nvPr/>
        </p:nvSpPr>
        <p:spPr>
          <a:xfrm>
            <a:off x="1736349" y="4563383"/>
            <a:ext cx="286523" cy="333272"/>
          </a:xfrm>
          <a:prstGeom prst="downArrow">
            <a:avLst/>
          </a:prstGeom>
          <a:noFill/>
          <a:ln>
            <a:solidFill>
              <a:srgbClr val="E54D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85" name="Groupe 3084">
            <a:extLst>
              <a:ext uri="{FF2B5EF4-FFF2-40B4-BE49-F238E27FC236}">
                <a16:creationId xmlns:a16="http://schemas.microsoft.com/office/drawing/2014/main" id="{7EF09FAC-E8F1-6A06-A381-50A6805DD0D4}"/>
              </a:ext>
            </a:extLst>
          </p:cNvPr>
          <p:cNvGrpSpPr/>
          <p:nvPr/>
        </p:nvGrpSpPr>
        <p:grpSpPr>
          <a:xfrm>
            <a:off x="6722262" y="3876277"/>
            <a:ext cx="4829641" cy="764242"/>
            <a:chOff x="6722262" y="3876277"/>
            <a:chExt cx="4829641" cy="764242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D696D14-667E-6C87-598E-D08A79928CD3}"/>
                </a:ext>
              </a:extLst>
            </p:cNvPr>
            <p:cNvSpPr txBox="1"/>
            <p:nvPr/>
          </p:nvSpPr>
          <p:spPr>
            <a:xfrm>
              <a:off x="6728321" y="3886000"/>
              <a:ext cx="462547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E54D3D"/>
                  </a:solidFill>
                </a:rPr>
                <a:t>Transfert du montant non soldé de l’engagement sur le disponible du compte de charge à payer sélectionné et création de la ligne d’engagement correspondante</a:t>
              </a:r>
            </a:p>
          </p:txBody>
        </p:sp>
        <p:sp>
          <p:nvSpPr>
            <p:cNvPr id="44" name="Organigramme : Alternative 43">
              <a:extLst>
                <a:ext uri="{FF2B5EF4-FFF2-40B4-BE49-F238E27FC236}">
                  <a16:creationId xmlns:a16="http://schemas.microsoft.com/office/drawing/2014/main" id="{4328E3FE-6CF0-0430-67B1-2E457A38095E}"/>
                </a:ext>
              </a:extLst>
            </p:cNvPr>
            <p:cNvSpPr/>
            <p:nvPr/>
          </p:nvSpPr>
          <p:spPr>
            <a:xfrm>
              <a:off x="6722262" y="3876277"/>
              <a:ext cx="4829641" cy="764242"/>
            </a:xfrm>
            <a:prstGeom prst="flowChartAlternateProcess">
              <a:avLst/>
            </a:prstGeom>
            <a:noFill/>
            <a:ln>
              <a:solidFill>
                <a:srgbClr val="E54D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Organigramme : Alternative 61">
            <a:extLst>
              <a:ext uri="{FF2B5EF4-FFF2-40B4-BE49-F238E27FC236}">
                <a16:creationId xmlns:a16="http://schemas.microsoft.com/office/drawing/2014/main" id="{C91B2C6E-A343-1FC7-3F81-01DFF299804D}"/>
              </a:ext>
            </a:extLst>
          </p:cNvPr>
          <p:cNvSpPr/>
          <p:nvPr/>
        </p:nvSpPr>
        <p:spPr>
          <a:xfrm>
            <a:off x="443629" y="2207915"/>
            <a:ext cx="5299368" cy="4294264"/>
          </a:xfrm>
          <a:prstGeom prst="flowChartAlternateProcess">
            <a:avLst/>
          </a:prstGeom>
          <a:noFill/>
          <a:ln>
            <a:solidFill>
              <a:srgbClr val="E54D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3040611-13CC-CF6E-F0B5-CA587C03BA0F}"/>
              </a:ext>
            </a:extLst>
          </p:cNvPr>
          <p:cNvSpPr txBox="1"/>
          <p:nvPr/>
        </p:nvSpPr>
        <p:spPr>
          <a:xfrm>
            <a:off x="8479556" y="2246170"/>
            <a:ext cx="16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N+1</a:t>
            </a:r>
          </a:p>
          <a:p>
            <a:endParaRPr lang="fr-FR" dirty="0"/>
          </a:p>
        </p:txBody>
      </p:sp>
      <p:cxnSp>
        <p:nvCxnSpPr>
          <p:cNvPr id="3073" name="Connecteur droit 3072">
            <a:extLst>
              <a:ext uri="{FF2B5EF4-FFF2-40B4-BE49-F238E27FC236}">
                <a16:creationId xmlns:a16="http://schemas.microsoft.com/office/drawing/2014/main" id="{7AB0FCC1-E134-784D-C08C-16B5CF85A057}"/>
              </a:ext>
            </a:extLst>
          </p:cNvPr>
          <p:cNvCxnSpPr>
            <a:cxnSpLocks/>
          </p:cNvCxnSpPr>
          <p:nvPr/>
        </p:nvCxnSpPr>
        <p:spPr>
          <a:xfrm>
            <a:off x="477842" y="2681172"/>
            <a:ext cx="5239754" cy="164"/>
          </a:xfrm>
          <a:prstGeom prst="line">
            <a:avLst/>
          </a:prstGeom>
          <a:ln>
            <a:solidFill>
              <a:srgbClr val="E54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Connecteur droit 3075">
            <a:extLst>
              <a:ext uri="{FF2B5EF4-FFF2-40B4-BE49-F238E27FC236}">
                <a16:creationId xmlns:a16="http://schemas.microsoft.com/office/drawing/2014/main" id="{2A3FF536-4F86-FB56-BB52-48D19F3BB5E4}"/>
              </a:ext>
            </a:extLst>
          </p:cNvPr>
          <p:cNvCxnSpPr>
            <a:cxnSpLocks/>
          </p:cNvCxnSpPr>
          <p:nvPr/>
        </p:nvCxnSpPr>
        <p:spPr>
          <a:xfrm>
            <a:off x="6382479" y="2681172"/>
            <a:ext cx="5258271" cy="17639"/>
          </a:xfrm>
          <a:prstGeom prst="line">
            <a:avLst/>
          </a:prstGeom>
          <a:ln>
            <a:solidFill>
              <a:srgbClr val="E54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Image 3081">
            <a:extLst>
              <a:ext uri="{FF2B5EF4-FFF2-40B4-BE49-F238E27FC236}">
                <a16:creationId xmlns:a16="http://schemas.microsoft.com/office/drawing/2014/main" id="{C4D5E435-1F0B-C509-C86B-81DD33E84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1" y="2271188"/>
            <a:ext cx="569280" cy="359507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0E49AC8C-880B-C495-E2A0-61ADAF1BB601}"/>
              </a:ext>
            </a:extLst>
          </p:cNvPr>
          <p:cNvSpPr txBox="1"/>
          <p:nvPr/>
        </p:nvSpPr>
        <p:spPr>
          <a:xfrm>
            <a:off x="2594040" y="2244913"/>
            <a:ext cx="16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Année N</a:t>
            </a:r>
          </a:p>
        </p:txBody>
      </p:sp>
      <p:pic>
        <p:nvPicPr>
          <p:cNvPr id="3088" name="Image 3087">
            <a:extLst>
              <a:ext uri="{FF2B5EF4-FFF2-40B4-BE49-F238E27FC236}">
                <a16:creationId xmlns:a16="http://schemas.microsoft.com/office/drawing/2014/main" id="{629BBCB0-4362-A42B-5A57-B25923BA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644" y="2244913"/>
            <a:ext cx="569280" cy="35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DA68-9090-A28B-2FD0-5EC2EA025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C5EE4E-9408-6A27-FF7C-2182687A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21B04D-ED7D-E777-70CF-3E0407032C97}"/>
              </a:ext>
            </a:extLst>
          </p:cNvPr>
          <p:cNvSpPr txBox="1"/>
          <p:nvPr/>
        </p:nvSpPr>
        <p:spPr>
          <a:xfrm>
            <a:off x="618067" y="1197691"/>
            <a:ext cx="1024466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1 - </a:t>
            </a:r>
            <a:r>
              <a:rPr lang="fr-FR" u="sng" dirty="0"/>
              <a:t>Contrôles préalables indispensables</a:t>
            </a:r>
          </a:p>
          <a:p>
            <a:endParaRPr lang="fr-FR" dirty="0"/>
          </a:p>
          <a:p>
            <a:r>
              <a:rPr lang="fr-FR" dirty="0"/>
              <a:t>Pour que le transfert des opérations de CAP se déroule dans les meilleures conditions, il est nécessaire de vérifier quelques informations dans vos fichiers existants :</a:t>
            </a:r>
          </a:p>
          <a:p>
            <a:endParaRPr lang="fr-FR" dirty="0"/>
          </a:p>
          <a:p>
            <a:pPr lvl="1"/>
            <a:r>
              <a:rPr lang="fr-FR" dirty="0"/>
              <a:t>L’existence des imputations comptables de type</a:t>
            </a:r>
            <a:r>
              <a:rPr lang="fr-FR" b="1" dirty="0"/>
              <a:t> « Charges à payer »</a:t>
            </a:r>
          </a:p>
          <a:p>
            <a:pPr lvl="1"/>
            <a:endParaRPr lang="fr-FR" b="1" dirty="0"/>
          </a:p>
          <a:p>
            <a:pPr lvl="1"/>
            <a:r>
              <a:rPr lang="fr-FR" dirty="0"/>
              <a:t>Le rattachement des comptes « ordinaires » à un compte de charge à payer. </a:t>
            </a:r>
          </a:p>
          <a:p>
            <a:pPr lvl="1"/>
            <a:r>
              <a:rPr lang="fr-FR" sz="1600" i="1" dirty="0"/>
              <a:t>Si ce champ est renseigné, lors du report, le compte sera présélectionné automatiquement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Le prochain numéro de CAP au niveau du paramètre </a:t>
            </a:r>
            <a:r>
              <a:rPr lang="fr-FR" b="1" dirty="0"/>
              <a:t>U005.15 </a:t>
            </a:r>
            <a:r>
              <a:rPr lang="fr-FR" sz="1400" i="1" dirty="0"/>
              <a:t>( menu Administration – paramètres)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50BC1-3191-906E-2260-BCB503A20CC5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13B7B4-8C62-6CD5-505E-642AAC9D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640685-66FE-33C5-4612-69CEDC63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2621055"/>
            <a:ext cx="276106" cy="2761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7770B2-C11A-0A9C-9E9C-9558097409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3290947"/>
            <a:ext cx="276106" cy="276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212A6D-AF3D-31EC-6209-3856AF2F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6218297"/>
            <a:ext cx="276106" cy="27610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C0293D28-4E1A-C975-D7F6-BEABA4D08774}"/>
              </a:ext>
            </a:extLst>
          </p:cNvPr>
          <p:cNvGrpSpPr/>
          <p:nvPr/>
        </p:nvGrpSpPr>
        <p:grpSpPr>
          <a:xfrm>
            <a:off x="1219200" y="3835396"/>
            <a:ext cx="5918200" cy="1898756"/>
            <a:chOff x="1219200" y="3835396"/>
            <a:chExt cx="5918200" cy="189875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536C186-C6C9-4BB1-A62F-0F2CFC9B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3835396"/>
              <a:ext cx="5918200" cy="1898756"/>
            </a:xfrm>
            <a:prstGeom prst="rect">
              <a:avLst/>
            </a:prstGeom>
          </p:spPr>
        </p:pic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767AC54F-3A86-E6CA-6A99-A412D094EF63}"/>
                </a:ext>
              </a:extLst>
            </p:cNvPr>
            <p:cNvSpPr/>
            <p:nvPr/>
          </p:nvSpPr>
          <p:spPr>
            <a:xfrm>
              <a:off x="1291166" y="4719966"/>
              <a:ext cx="3285066" cy="197352"/>
            </a:xfrm>
            <a:prstGeom prst="flowChartAlternateProcess">
              <a:avLst/>
            </a:prstGeom>
            <a:noFill/>
            <a:ln w="19050">
              <a:solidFill>
                <a:srgbClr val="E54D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Alternative 22">
              <a:extLst>
                <a:ext uri="{FF2B5EF4-FFF2-40B4-BE49-F238E27FC236}">
                  <a16:creationId xmlns:a16="http://schemas.microsoft.com/office/drawing/2014/main" id="{287C37C5-2DFE-14AD-DF4A-2AAD5E23D6F1}"/>
                </a:ext>
              </a:extLst>
            </p:cNvPr>
            <p:cNvSpPr/>
            <p:nvPr/>
          </p:nvSpPr>
          <p:spPr>
            <a:xfrm>
              <a:off x="5617634" y="4622600"/>
              <a:ext cx="1435101" cy="197352"/>
            </a:xfrm>
            <a:prstGeom prst="flowChartAlternateProcess">
              <a:avLst/>
            </a:prstGeom>
            <a:noFill/>
            <a:ln w="19050">
              <a:solidFill>
                <a:srgbClr val="E54D3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040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5F36-8B47-D44E-229F-C28DCB122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C86F0F-DB32-CB62-B7EC-27E5B221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F9FE68-DA66-DD64-1C03-9B1A6D4FF32B}"/>
              </a:ext>
            </a:extLst>
          </p:cNvPr>
          <p:cNvSpPr txBox="1"/>
          <p:nvPr/>
        </p:nvSpPr>
        <p:spPr>
          <a:xfrm>
            <a:off x="618067" y="1417825"/>
            <a:ext cx="102446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</a:t>
            </a:r>
            <a:r>
              <a:rPr lang="fr-FR" u="sng" dirty="0"/>
              <a:t>Préparation du nouvel exercice</a:t>
            </a:r>
          </a:p>
          <a:p>
            <a:endParaRPr lang="fr-FR" dirty="0"/>
          </a:p>
          <a:p>
            <a:r>
              <a:rPr lang="fr-FR" dirty="0"/>
              <a:t>Pour que le transfert de l’année N vers l’année N+1 fonctionne correctement, il est nécessaire d’avoir effectué les duplications des fichiers suivants :</a:t>
            </a:r>
          </a:p>
          <a:p>
            <a:endParaRPr lang="fr-FR" dirty="0"/>
          </a:p>
          <a:p>
            <a:pPr lvl="1"/>
            <a:r>
              <a:rPr lang="fr-FR" dirty="0"/>
              <a:t>Duplication du plan comptable pour toutes les gestions qui seront utilisées</a:t>
            </a:r>
            <a:endParaRPr lang="fr-FR" b="1" dirty="0"/>
          </a:p>
          <a:p>
            <a:pPr lvl="1"/>
            <a:endParaRPr lang="fr-FR" b="1" dirty="0"/>
          </a:p>
          <a:p>
            <a:pPr lvl="1"/>
            <a:r>
              <a:rPr lang="fr-FR" dirty="0"/>
              <a:t>Duplication des nomenclatures des marchés publics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D4142F-A693-41E3-4353-E8280FAC34C6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01BA31-9BA4-FDD6-F928-4A1149297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2877B3-E438-4405-622D-F75BB4351F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2841410"/>
            <a:ext cx="276106" cy="2761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97C385-F386-267E-5E5B-7588F7563A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3413577"/>
            <a:ext cx="276106" cy="2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10D-19A3-C572-FA17-D951D6AD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AB8762-15F5-B4AF-7FEB-7C9197A5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C8AE27-6E2A-9391-CEAB-FBDA3C4D0E21}"/>
              </a:ext>
            </a:extLst>
          </p:cNvPr>
          <p:cNvSpPr txBox="1"/>
          <p:nvPr/>
        </p:nvSpPr>
        <p:spPr>
          <a:xfrm>
            <a:off x="618067" y="1417825"/>
            <a:ext cx="102446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 </a:t>
            </a:r>
            <a:r>
              <a:rPr lang="fr-FR" u="sng" dirty="0"/>
              <a:t>Identifier les engagements concernés</a:t>
            </a:r>
          </a:p>
          <a:p>
            <a:endParaRPr lang="fr-FR" dirty="0"/>
          </a:p>
          <a:p>
            <a:r>
              <a:rPr lang="fr-FR" dirty="0"/>
              <a:t>Pour déterminer quels engagements seront concernés par un transfert sur l’exercice suivant, il est nécessaire de vérifier la liste de ces engagements. Vous pouvez les retrouver de différentes manières :</a:t>
            </a:r>
          </a:p>
          <a:p>
            <a:endParaRPr lang="fr-FR" dirty="0"/>
          </a:p>
          <a:p>
            <a:pPr lvl="1"/>
            <a:r>
              <a:rPr lang="fr-FR" dirty="0"/>
              <a:t>Recherche / gestion des engagements </a:t>
            </a:r>
          </a:p>
          <a:p>
            <a:pPr lvl="1"/>
            <a:r>
              <a:rPr lang="fr-FR" sz="1600" i="1" dirty="0"/>
              <a:t>en affinant les critères de sélection, notamment sur l’année et la situation budgétaire</a:t>
            </a:r>
            <a:endParaRPr lang="fr-FR" sz="1600" b="1" i="1" dirty="0"/>
          </a:p>
          <a:p>
            <a:pPr lvl="1"/>
            <a:endParaRPr lang="fr-FR" dirty="0"/>
          </a:p>
          <a:p>
            <a:pPr lvl="1"/>
            <a:r>
              <a:rPr lang="fr-FR" dirty="0"/>
              <a:t>Liste des engagements non soldés </a:t>
            </a:r>
            <a:r>
              <a:rPr lang="fr-FR" sz="1400" i="1" dirty="0"/>
              <a:t>( menu Interrogation/Editions 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A19632-71B5-B236-71ED-7CDC0B87F3BB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4D3446-3EA6-CB96-F230-0F134B61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F9864F9-1380-52FD-EC88-01CEA7FA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2841410"/>
            <a:ext cx="276106" cy="2761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4D7516-C28E-0316-03F7-DCEED9EFCF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043" y="3637261"/>
            <a:ext cx="276106" cy="2761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431DF7-E537-0ED9-6F84-E4E73DD3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3892320"/>
            <a:ext cx="6815415" cy="25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DBDA-6AF0-E81C-35D4-B8BE8FDC3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2C9A76-502D-6B2E-3C0B-61A0FC2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7BA14A-1E67-7D60-2C55-4E9DE616A415}"/>
              </a:ext>
            </a:extLst>
          </p:cNvPr>
          <p:cNvSpPr txBox="1"/>
          <p:nvPr/>
        </p:nvSpPr>
        <p:spPr>
          <a:xfrm>
            <a:off x="618067" y="1417825"/>
            <a:ext cx="10574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– </a:t>
            </a:r>
            <a:r>
              <a:rPr lang="fr-FR" u="sng" dirty="0"/>
              <a:t>Lancer la procédure de CAP</a:t>
            </a:r>
          </a:p>
          <a:p>
            <a:endParaRPr lang="fr-FR" dirty="0"/>
          </a:p>
          <a:p>
            <a:r>
              <a:rPr lang="fr-FR" dirty="0"/>
              <a:t>L’accès à la procédure s’effectue depuis le Menu Engagements / Mandatements &gt; Report des charges à payer </a:t>
            </a:r>
          </a:p>
          <a:p>
            <a:endParaRPr lang="fr-FR" dirty="0"/>
          </a:p>
          <a:p>
            <a:pPr lvl="0"/>
            <a:r>
              <a:rPr lang="fr-FR" dirty="0"/>
              <a:t>Mot de passe : </a:t>
            </a:r>
            <a:r>
              <a:rPr lang="fr-FR" b="1" dirty="0">
                <a:solidFill>
                  <a:srgbClr val="E54D3D"/>
                </a:solidFill>
              </a:rPr>
              <a:t>CLOTB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Sélectionnez l'année à clôturer et ajustez les critères de sélection suivant vos besoins.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	</a:t>
            </a:r>
            <a:r>
              <a:rPr lang="fr-FR" sz="1600" i="1" dirty="0"/>
              <a:t>Case « Report du reste engagé »</a:t>
            </a:r>
          </a:p>
          <a:p>
            <a:pPr lvl="0"/>
            <a:r>
              <a:rPr lang="fr-FR" sz="1600" i="1" dirty="0"/>
              <a:t>	Si vous cochez cette case, les montants à reporter sur l’année suivante seront automatiquement pré-renseignés sur 	chaque ligne d’engagement avec le montant restant engagé	</a:t>
            </a:r>
          </a:p>
          <a:p>
            <a:pPr lvl="0"/>
            <a:r>
              <a:rPr lang="fr-FR" sz="1600" i="1" dirty="0"/>
              <a:t>	Si vous préférez saisir manuellement les montants à reporter pour chaque engagement, ne cochez pas cette case.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	</a:t>
            </a:r>
            <a:r>
              <a:rPr lang="fr-FR" sz="1600" i="1" dirty="0"/>
              <a:t>Bouton radio « commande ayant fait l’objet d’une livraison  »</a:t>
            </a:r>
          </a:p>
          <a:p>
            <a:pPr lvl="0"/>
            <a:r>
              <a:rPr lang="fr-FR" sz="1600" i="1" dirty="0"/>
              <a:t>	Si vous contrôlez que chaque engagement ai obligatoirement fait l'objet d'une livraison, vous pouvez sélectionner 	uniquement les engagements pour lesquels la livraison a été effectuée, partiellement ou totalement, selon le 	bouton radio choisi.</a:t>
            </a:r>
            <a:endParaRPr lang="fr-FR" i="1" dirty="0"/>
          </a:p>
          <a:p>
            <a:pPr lvl="1"/>
            <a:endParaRPr lang="fr-FR" dirty="0"/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092B42-4252-A5D2-60EA-E4799228FF00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F38B31-6370-D49D-F803-2A6D66A0C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que 4" descr="Ampoule">
            <a:extLst>
              <a:ext uri="{FF2B5EF4-FFF2-40B4-BE49-F238E27FC236}">
                <a16:creationId xmlns:a16="http://schemas.microsoft.com/office/drawing/2014/main" id="{02A6A2F6-0DCB-45EC-562B-DE067286B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67" y="3690045"/>
            <a:ext cx="237075" cy="237075"/>
          </a:xfrm>
          <a:prstGeom prst="rect">
            <a:avLst/>
          </a:prstGeom>
        </p:spPr>
      </p:pic>
      <p:pic>
        <p:nvPicPr>
          <p:cNvPr id="6" name="Graphique 5" descr="Ampoule">
            <a:extLst>
              <a:ext uri="{FF2B5EF4-FFF2-40B4-BE49-F238E27FC236}">
                <a16:creationId xmlns:a16="http://schemas.microsoft.com/office/drawing/2014/main" id="{8A6E8617-92D8-156F-16FE-71D04A71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68" y="4974501"/>
            <a:ext cx="237074" cy="2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11E53-139C-B2FC-276F-9E0CCB4D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7FAB89-B4A6-98E7-3033-95F977C4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5D2E63-C062-107A-9626-4529D0B47754}"/>
              </a:ext>
            </a:extLst>
          </p:cNvPr>
          <p:cNvSpPr txBox="1"/>
          <p:nvPr/>
        </p:nvSpPr>
        <p:spPr>
          <a:xfrm>
            <a:off x="618067" y="1417825"/>
            <a:ext cx="105748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– </a:t>
            </a:r>
            <a:r>
              <a:rPr lang="fr-FR" u="sng" dirty="0"/>
              <a:t>Saisie et contrôle des reports</a:t>
            </a:r>
          </a:p>
          <a:p>
            <a:endParaRPr lang="fr-FR" dirty="0"/>
          </a:p>
          <a:p>
            <a:r>
              <a:rPr lang="fr-FR" sz="1600" dirty="0"/>
              <a:t>Tous les engagements non soldés correspondant à la sélection s’affichent dans l’écran ci dessous. </a:t>
            </a:r>
          </a:p>
          <a:p>
            <a:endParaRPr lang="fr-FR" sz="1600" dirty="0"/>
          </a:p>
          <a:p>
            <a:pPr lvl="0"/>
            <a:endParaRPr lang="fr-FR" dirty="0"/>
          </a:p>
          <a:p>
            <a:pPr lvl="0"/>
            <a:r>
              <a:rPr lang="fr-FR" dirty="0"/>
              <a:t>	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71430-09B6-9BCB-6130-057724837C83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7AB6F8-DEE6-43D6-EA43-7466DCF5A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CBF48F-0B56-F159-2329-05B3635F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7" y="2554827"/>
            <a:ext cx="8039913" cy="26996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6E9BF35-4AA0-213A-F09E-28D7A272183F}"/>
              </a:ext>
            </a:extLst>
          </p:cNvPr>
          <p:cNvSpPr txBox="1"/>
          <p:nvPr/>
        </p:nvSpPr>
        <p:spPr>
          <a:xfrm>
            <a:off x="618067" y="2243436"/>
            <a:ext cx="1031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 report s’effectue sur chacune des lignes, en saisissant à minima les comptes de report et le montant TTC à reporter. </a:t>
            </a:r>
          </a:p>
          <a:p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31001C-DABA-B52B-2CF7-D2FD451EA034}"/>
              </a:ext>
            </a:extLst>
          </p:cNvPr>
          <p:cNvSpPr txBox="1"/>
          <p:nvPr/>
        </p:nvSpPr>
        <p:spPr>
          <a:xfrm>
            <a:off x="1134012" y="5313771"/>
            <a:ext cx="99742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Si la case « Report du reste engagé » est coché dans l’écran précédant et que les imputations comptables ont été mises à jour avec le compte de charge à payer correspondant, ces deux informations sont automatiquement renseignées. </a:t>
            </a:r>
          </a:p>
          <a:p>
            <a:endParaRPr lang="fr-FR" sz="1600" i="1" dirty="0"/>
          </a:p>
          <a:p>
            <a:r>
              <a:rPr lang="fr-FR" sz="1600" i="1" dirty="0"/>
              <a:t>Pour un engagement comportant plusieurs comptes, toutes les lignes doivent être clôturées en même temps.</a:t>
            </a:r>
          </a:p>
          <a:p>
            <a:endParaRPr lang="fr-FR" sz="1600" i="1" dirty="0"/>
          </a:p>
          <a:p>
            <a:endParaRPr lang="fr-FR" sz="1400" i="1" dirty="0"/>
          </a:p>
        </p:txBody>
      </p:sp>
      <p:pic>
        <p:nvPicPr>
          <p:cNvPr id="14" name="Graphique 13" descr="Avertissement">
            <a:extLst>
              <a:ext uri="{FF2B5EF4-FFF2-40B4-BE49-F238E27FC236}">
                <a16:creationId xmlns:a16="http://schemas.microsoft.com/office/drawing/2014/main" id="{6FED9E16-495E-37B8-57AA-82498339E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455" y="6083212"/>
            <a:ext cx="237075" cy="237075"/>
          </a:xfrm>
          <a:prstGeom prst="rect">
            <a:avLst/>
          </a:prstGeom>
        </p:spPr>
      </p:pic>
      <p:pic>
        <p:nvPicPr>
          <p:cNvPr id="17" name="Graphique 16" descr="Ampoule">
            <a:extLst>
              <a:ext uri="{FF2B5EF4-FFF2-40B4-BE49-F238E27FC236}">
                <a16:creationId xmlns:a16="http://schemas.microsoft.com/office/drawing/2014/main" id="{C0F7BB67-031F-F14E-EAB1-172BF861B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696" y="5432307"/>
            <a:ext cx="237075" cy="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0E9B4-EBFE-E623-000C-B40CAED4A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517439-04EE-12BF-7F88-F8E5ADB4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0E7039-D28E-77D8-CCDE-799962A3CD41}"/>
              </a:ext>
            </a:extLst>
          </p:cNvPr>
          <p:cNvSpPr txBox="1"/>
          <p:nvPr/>
        </p:nvSpPr>
        <p:spPr>
          <a:xfrm>
            <a:off x="618067" y="1417825"/>
            <a:ext cx="105748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– </a:t>
            </a:r>
            <a:r>
              <a:rPr lang="fr-FR" u="sng" dirty="0"/>
              <a:t>Validation et éditions de contrôle</a:t>
            </a:r>
          </a:p>
          <a:p>
            <a:endParaRPr lang="fr-FR" dirty="0"/>
          </a:p>
          <a:p>
            <a:r>
              <a:rPr lang="fr-FR" sz="1600" dirty="0"/>
              <a:t>A la validation de la procédure, un écran de contrôle vous liste les engagements pour lesquels vous venez de valider la bascule en charge à payer. Cette liste est éditable grâce au bouton en bas de page.</a:t>
            </a:r>
          </a:p>
          <a:p>
            <a:endParaRPr lang="fr-FR" sz="1600" dirty="0"/>
          </a:p>
          <a:p>
            <a:r>
              <a:rPr lang="fr-FR" sz="1600" dirty="0"/>
              <a:t>Vous pouvez également retrouver la liste des engagements ayant fait l'objet d'une charge à payer dans le menu Interrogation édition - Charge à payer ou via le menu de recherche des opérations avec le filtre sur les opérations de type Charge à payer.</a:t>
            </a:r>
          </a:p>
          <a:p>
            <a:endParaRPr lang="fr-FR" sz="1600" dirty="0"/>
          </a:p>
          <a:p>
            <a:pPr lvl="0"/>
            <a:endParaRPr lang="fr-FR" dirty="0"/>
          </a:p>
          <a:p>
            <a:pPr lvl="0"/>
            <a:r>
              <a:rPr lang="fr-FR" dirty="0"/>
              <a:t>	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842794-2EDF-21A0-4C4B-06166FA66D4F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Lancement du traitement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638AA8-19C7-95B5-6EE4-56317AD39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5C6EF56-D2B3-D57B-382B-A7A38040AE3B}"/>
              </a:ext>
            </a:extLst>
          </p:cNvPr>
          <p:cNvSpPr txBox="1"/>
          <p:nvPr/>
        </p:nvSpPr>
        <p:spPr>
          <a:xfrm>
            <a:off x="999067" y="3992971"/>
            <a:ext cx="997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Une charge à payer est une opération à part entière, au même titre qu’un mandatement, un ordre de recette ou toute autre opération. Elle peut donc être annulée via le menu de recherche des opérations.</a:t>
            </a:r>
            <a:endParaRPr lang="fr-FR" sz="1400" i="1" dirty="0"/>
          </a:p>
        </p:txBody>
      </p:sp>
      <p:pic>
        <p:nvPicPr>
          <p:cNvPr id="17" name="Graphique 16" descr="Ampoule">
            <a:extLst>
              <a:ext uri="{FF2B5EF4-FFF2-40B4-BE49-F238E27FC236}">
                <a16:creationId xmlns:a16="http://schemas.microsoft.com/office/drawing/2014/main" id="{2B272EE2-2EA4-885E-D86D-290073E94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992" y="4119973"/>
            <a:ext cx="237075" cy="237075"/>
          </a:xfrm>
          <a:prstGeom prst="rect">
            <a:avLst/>
          </a:prstGeom>
        </p:spPr>
      </p:pic>
      <p:pic>
        <p:nvPicPr>
          <p:cNvPr id="2" name="Graphique 1" descr="Avertissement">
            <a:extLst>
              <a:ext uri="{FF2B5EF4-FFF2-40B4-BE49-F238E27FC236}">
                <a16:creationId xmlns:a16="http://schemas.microsoft.com/office/drawing/2014/main" id="{2A35E9DC-DF26-2A11-E601-D15D8013F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917" y="3541483"/>
            <a:ext cx="237075" cy="2370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AB1F04-9687-4D1B-8BC0-5FF55DDD8427}"/>
              </a:ext>
            </a:extLst>
          </p:cNvPr>
          <p:cNvSpPr txBox="1"/>
          <p:nvPr/>
        </p:nvSpPr>
        <p:spPr>
          <a:xfrm>
            <a:off x="1024992" y="3479800"/>
            <a:ext cx="9974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Un engagement passé en CAP ne peut plus être modifié.</a:t>
            </a:r>
          </a:p>
          <a:p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71264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EB0F88-5657-646A-C12E-2B56AC74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7DB3-E38F-45C6-AA40-9E0373F0F5AE}" type="slidenum">
              <a:rPr lang="fr-FR" smtClean="0"/>
              <a:t>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B18FA6-FF4E-CE60-221D-CDADC26DE8D3}"/>
              </a:ext>
            </a:extLst>
          </p:cNvPr>
          <p:cNvSpPr txBox="1"/>
          <p:nvPr/>
        </p:nvSpPr>
        <p:spPr>
          <a:xfrm>
            <a:off x="624255" y="1433716"/>
            <a:ext cx="956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résumer, faire le report des charges à payer est assez simple. Il vous suffit de :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B3585FE-CC43-7990-CB0C-C1C7801B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92" y="2248518"/>
            <a:ext cx="276106" cy="2761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8A4673E-2080-5236-B307-CFD794CD97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92" y="2789282"/>
            <a:ext cx="276106" cy="2761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D0B1FB6-2D4B-9D94-2139-1E0F6813FE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92" y="3348537"/>
            <a:ext cx="276106" cy="2761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C4742D-E74F-1897-7C1B-F0468DB5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92" y="3866196"/>
            <a:ext cx="276106" cy="2761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2AB483-87F6-9529-5DFB-4EA4B41C2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092" y="4410166"/>
            <a:ext cx="276106" cy="27610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4A78C7A-03E5-24CD-C6F0-88C1DEEECB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2501211"/>
            <a:ext cx="5758351" cy="40261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4847F6-06B4-DFA8-ADED-CB99BAC4D5D3}"/>
              </a:ext>
            </a:extLst>
          </p:cNvPr>
          <p:cNvSpPr txBox="1"/>
          <p:nvPr/>
        </p:nvSpPr>
        <p:spPr>
          <a:xfrm>
            <a:off x="1291166" y="525156"/>
            <a:ext cx="9086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baseline="0" dirty="0">
                <a:solidFill>
                  <a:srgbClr val="E54D3D"/>
                </a:solidFill>
                <a:latin typeface="Roboto-Bold"/>
              </a:rPr>
              <a:t>G-BUDGET – Récapitulatif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D4A60C-5353-C765-EC27-0C43E4F3F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3" y="355657"/>
            <a:ext cx="806424" cy="8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B0E6CFC-D073-D483-D119-075E0EFC425E}"/>
              </a:ext>
            </a:extLst>
          </p:cNvPr>
          <p:cNvSpPr txBox="1"/>
          <p:nvPr/>
        </p:nvSpPr>
        <p:spPr>
          <a:xfrm>
            <a:off x="1202266" y="2167467"/>
            <a:ext cx="66548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Contrôler les comptes (</a:t>
            </a:r>
            <a:r>
              <a:rPr lang="fr-FR" altLang="fr-FR" sz="1600" i="1" dirty="0"/>
              <a:t>type CAP + lien entre compte + numéro CAP</a:t>
            </a:r>
            <a:r>
              <a:rPr lang="fr-FR" altLang="fr-FR" dirty="0"/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Dupliquer le plan comptable et les nomenclatures pour N+1.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Identifier les engagements non soldés.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Lancer la procédure (</a:t>
            </a:r>
            <a:r>
              <a:rPr lang="fr-FR" altLang="fr-FR" sz="1600" i="1" dirty="0"/>
              <a:t>Saisir les montants et comptes de report</a:t>
            </a:r>
            <a:r>
              <a:rPr lang="fr-FR" altLang="fr-FR" dirty="0"/>
              <a:t>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Valider et éditer les contrôles.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BD88553-4F48-EE3A-87EF-94F3130F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7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969</Words>
  <Application>Microsoft Office PowerPoint</Application>
  <PresentationFormat>Grand écran</PresentationFormat>
  <Paragraphs>156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Roboto-Bold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Jacquemin</dc:creator>
  <cp:lastModifiedBy>Nadège Levray</cp:lastModifiedBy>
  <cp:revision>84</cp:revision>
  <dcterms:created xsi:type="dcterms:W3CDTF">2023-02-16T15:52:50Z</dcterms:created>
  <dcterms:modified xsi:type="dcterms:W3CDTF">2025-12-08T15:22:33Z</dcterms:modified>
</cp:coreProperties>
</file>